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E9043-E315-E3CC-1C48-816A45F68D66}" v="26" dt="2023-08-22T19:01:17.842"/>
    <p1510:client id="{E9175822-6478-604B-BC01-509B24F110AD}" v="8" dt="2023-08-22T02:23:59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6"/>
    <p:restoredTop sz="94456"/>
  </p:normalViewPr>
  <p:slideViewPr>
    <p:cSldViewPr snapToGrid="0">
      <p:cViewPr>
        <p:scale>
          <a:sx n="36" d="100"/>
          <a:sy n="36" d="100"/>
        </p:scale>
        <p:origin x="10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0D393C0B-579C-0257-BEF2-5E6C02889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58E50D1-4737-F2AF-65BF-70D26089D31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Template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24384000" cy="91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24384000" cy="9144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20274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1200" y="9920274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600"/>
            </a:lvl4pPr>
            <a:lvl5pPr marL="3657600" indent="0" algn="ctr">
              <a:buNone/>
              <a:defRPr sz="3600"/>
            </a:lvl5pPr>
            <a:lvl6pPr marL="4572000" indent="0" algn="ctr">
              <a:buNone/>
              <a:defRPr sz="3600"/>
            </a:lvl6pPr>
            <a:lvl7pPr marL="5486400" indent="0" algn="ctr">
              <a:buNone/>
              <a:defRPr sz="3600"/>
            </a:lvl7pPr>
            <a:lvl8pPr marL="6400800" indent="0" algn="ctr">
              <a:buNone/>
              <a:defRPr sz="3600"/>
            </a:lvl8pPr>
            <a:lvl9pPr marL="7315200" indent="0" algn="ctr">
              <a:buNone/>
              <a:defRPr sz="3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830-39F6-48D4-BD4C-5BE0E29B6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3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7888-A088-407E-8963-C187338422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9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2" y="1524000"/>
            <a:ext cx="5257800" cy="108204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2" y="1524000"/>
            <a:ext cx="15163800" cy="10820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37C8-FC27-4FBF-9678-635176DE6A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20116800" y="118526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9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EC94-481F-4A97-B821-7106B9F9B6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24384000" cy="9144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24384000" cy="9144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20274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b="0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21200" y="9920274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A9B-E907-4BF5-9B0C-D96C057B12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8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256" y="1170432"/>
            <a:ext cx="19440144" cy="29992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8254" y="4572000"/>
            <a:ext cx="9509760" cy="804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78640" y="4572000"/>
            <a:ext cx="9509760" cy="804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C8F5-BC77-4662-B23D-C1D982C8D0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56" y="4359272"/>
            <a:ext cx="9509760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600" b="0" cap="none" baseline="0">
                <a:solidFill>
                  <a:schemeClr val="accent1"/>
                </a:solidFill>
                <a:latin typeface="+mn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8256" y="5935576"/>
            <a:ext cx="9509760" cy="668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81776" y="4359272"/>
            <a:ext cx="9509760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46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marL="0" lvl="0" indent="0" algn="l" defTabSz="1828800" rtl="0" eaLnBrk="1" latinLnBrk="0" hangingPunct="1">
              <a:lnSpc>
                <a:spcPct val="90000"/>
              </a:lnSpc>
              <a:spcBef>
                <a:spcPts val="36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81776" y="5935576"/>
            <a:ext cx="9509760" cy="668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EC6-E011-4A32-A4EA-C8FEB3D591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3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3117-B62E-4A37-82C9-D6B8B755E2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41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7331-B47B-45C8-8383-43CB27CB2A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28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8256" y="943018"/>
            <a:ext cx="8778240" cy="34747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1645920"/>
            <a:ext cx="11356848" cy="1036929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256" y="4515012"/>
            <a:ext cx="8778240" cy="7524588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423-AE99-4951-84DC-2947B2CFC1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59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20276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24377904" cy="914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21200" y="9920276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258-4B99-4F51-AEFF-952DC8977B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6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8256" y="1170432"/>
            <a:ext cx="19440144" cy="29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57" y="4572000"/>
            <a:ext cx="19440146" cy="80467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8259" y="12941408"/>
            <a:ext cx="43082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865" y="12941408"/>
            <a:ext cx="11802918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667" y="12941408"/>
            <a:ext cx="194733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7CEA70-4DA1-464B-9017-49CC083AD8B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24000" y="1652648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3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80000"/>
        </a:lnSpc>
        <a:spcBef>
          <a:spcPct val="0"/>
        </a:spcBef>
        <a:buNone/>
        <a:defRPr sz="10000" kern="1200" cap="all" spc="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9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53035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8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91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o.k12.ca.us/Page/2160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o.k12.ca.us/domain/4800" TargetMode="External"/><Relationship Id="rId2" Type="http://schemas.openxmlformats.org/officeDocument/2006/relationships/hyperlink" Target="mailto:natasha_gossett@chino.k12.c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42414-A737-D476-3053-753B36A212D7}"/>
              </a:ext>
            </a:extLst>
          </p:cNvPr>
          <p:cNvSpPr/>
          <p:nvPr/>
        </p:nvSpPr>
        <p:spPr>
          <a:xfrm>
            <a:off x="10843846" y="1852247"/>
            <a:ext cx="12426460" cy="58380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>
            <a:extLst>
              <a:ext uri="{FF2B5EF4-FFF2-40B4-BE49-F238E27FC236}">
                <a16:creationId xmlns:a16="http://schemas.microsoft.com/office/drawing/2014/main" id="{5C8D3CBB-2B9F-1D57-AAC5-346289170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1250" y="2387600"/>
            <a:ext cx="19621500" cy="4876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sz="15000" dirty="0"/>
              <a:t>Back to School</a:t>
            </a:r>
            <a:br>
              <a:rPr lang="en-US" altLang="en-US" sz="15000"/>
            </a:br>
            <a:r>
              <a:rPr lang="en-US" altLang="en-US" sz="15000"/>
              <a:t>2023-2024</a:t>
            </a:r>
            <a:endParaRPr lang="en-US" altLang="en-US" sz="15000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92FAEB9-0127-29E9-22CB-9C14ADA9E3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2667" y="9909544"/>
            <a:ext cx="22654142" cy="244755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/>
          <a:p>
            <a:pPr defTabSz="800100">
              <a:spcBef>
                <a:spcPct val="0"/>
              </a:spcBef>
              <a:buSzTx/>
            </a:pPr>
            <a:r>
              <a:rPr lang="en-US" altLang="en-US" sz="6000" dirty="0"/>
              <a:t>Ms. Gossett’s Class</a:t>
            </a:r>
          </a:p>
          <a:p>
            <a:pPr defTabSz="800100">
              <a:spcBef>
                <a:spcPct val="0"/>
              </a:spcBef>
              <a:buSzTx/>
            </a:pPr>
            <a:r>
              <a:rPr lang="en-US" altLang="en-US" sz="6000" dirty="0"/>
              <a:t>Fourth Grade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77F4BDAF-1A80-B78D-711A-A8AC7C84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8256" y="1170432"/>
            <a:ext cx="11734122" cy="2999232"/>
          </a:xfrm>
        </p:spPr>
        <p:txBody>
          <a:bodyPr>
            <a:normAutofit/>
          </a:bodyPr>
          <a:lstStyle/>
          <a:p>
            <a:r>
              <a:rPr lang="en-US" altLang="en-US"/>
              <a:t>Grading Procedure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279B641-24F8-C98B-BA05-97E94262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3646" y="4572000"/>
            <a:ext cx="1032334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Rectangle 12295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9312" y="-4"/>
            <a:ext cx="9314688" cy="1371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F9D7F4F-CBFA-47E4-305F-6A61286102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42980" y="1170432"/>
            <a:ext cx="7054086" cy="11173968"/>
          </a:xfrm>
        </p:spPr>
        <p:txBody>
          <a:bodyPr anchor="ctr">
            <a:normAutofit/>
          </a:bodyPr>
          <a:lstStyle/>
          <a:p>
            <a:pPr marL="465138" indent="-465138" defTabSz="668338">
              <a:spcBef>
                <a:spcPts val="3400"/>
              </a:spcBef>
            </a:pPr>
            <a:r>
              <a:rPr lang="en-US" altLang="en-US" sz="4000">
                <a:solidFill>
                  <a:srgbClr val="FFFFFF"/>
                </a:solidFill>
              </a:rPr>
              <a:t>Standards Based Grades</a:t>
            </a:r>
          </a:p>
          <a:p>
            <a:pPr marL="1068388" lvl="1" indent="-534988" defTabSz="668338">
              <a:spcBef>
                <a:spcPts val="3400"/>
              </a:spcBef>
            </a:pPr>
            <a:r>
              <a:rPr lang="en-US" altLang="en-US" sz="4000">
                <a:solidFill>
                  <a:srgbClr val="FFFFFF"/>
                </a:solidFill>
              </a:rPr>
              <a:t>4: Exceeding Standards (90%-100%)</a:t>
            </a:r>
          </a:p>
          <a:p>
            <a:pPr marL="1068388" lvl="1" indent="-534988" defTabSz="668338">
              <a:spcBef>
                <a:spcPts val="3400"/>
              </a:spcBef>
            </a:pPr>
            <a:r>
              <a:rPr lang="en-US" altLang="en-US" sz="4000">
                <a:solidFill>
                  <a:srgbClr val="FFFFFF"/>
                </a:solidFill>
              </a:rPr>
              <a:t>3:  Meeting Standards (75%-89%)</a:t>
            </a:r>
          </a:p>
          <a:p>
            <a:pPr marL="1068388" lvl="1" indent="-534988" defTabSz="668338">
              <a:spcBef>
                <a:spcPts val="3400"/>
              </a:spcBef>
            </a:pPr>
            <a:r>
              <a:rPr lang="en-US" altLang="en-US" sz="4000">
                <a:solidFill>
                  <a:srgbClr val="FFFFFF"/>
                </a:solidFill>
              </a:rPr>
              <a:t>2: Standards Nearly Met (60%-74%)</a:t>
            </a:r>
          </a:p>
          <a:p>
            <a:pPr marL="1068388" lvl="1" indent="-534988" defTabSz="668338">
              <a:spcBef>
                <a:spcPts val="3400"/>
              </a:spcBef>
            </a:pPr>
            <a:r>
              <a:rPr lang="en-US" altLang="en-US" sz="4000">
                <a:solidFill>
                  <a:srgbClr val="FFFFFF"/>
                </a:solidFill>
              </a:rPr>
              <a:t>1:  Standards Not Met (0%-59%)</a:t>
            </a:r>
          </a:p>
          <a:p>
            <a:pPr marL="465138" indent="-465138" defTabSz="668338">
              <a:spcBef>
                <a:spcPts val="3100"/>
              </a:spcBef>
            </a:pPr>
            <a:r>
              <a:rPr lang="en-US" altLang="en-US" sz="4000">
                <a:solidFill>
                  <a:srgbClr val="FFFFFF"/>
                </a:solidFill>
              </a:rPr>
              <a:t>Grades will be posted in Aeries which can be accessed through the Parent Portal.</a:t>
            </a:r>
          </a:p>
          <a:p>
            <a:pPr marL="465138" indent="-465138" defTabSz="668338">
              <a:spcBef>
                <a:spcPts val="3100"/>
              </a:spcBef>
            </a:pPr>
            <a:r>
              <a:rPr lang="en-US" altLang="en-US" sz="4000" u="sng">
                <a:solidFill>
                  <a:srgbClr val="FFFFFF"/>
                </a:solidFill>
                <a:hlinkClick r:id="rId3"/>
              </a:rPr>
              <a:t>https://www.chino.k12.ca.us/Page/21603</a:t>
            </a:r>
            <a:endParaRPr lang="en-US" altLang="en-US"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331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02" y="-4"/>
            <a:ext cx="8139872" cy="1371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E105552-AA0A-F01E-F597-FDAB46D256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99636" y="1280160"/>
            <a:ext cx="14344276" cy="7490214"/>
          </a:xfrm>
        </p:spPr>
        <p:txBody>
          <a:bodyPr>
            <a:normAutofit/>
          </a:bodyPr>
          <a:lstStyle/>
          <a:p>
            <a:r>
              <a:rPr lang="en-US" altLang="en-US"/>
              <a:t>Agendas are filled out daily with assigned homework.</a:t>
            </a:r>
          </a:p>
          <a:p>
            <a:r>
              <a:rPr lang="en-US" altLang="en-US"/>
              <a:t>Please check through homework and sign/initial agenda.</a:t>
            </a:r>
          </a:p>
          <a:p>
            <a:r>
              <a:rPr lang="en-US" altLang="en-US"/>
              <a:t>Daily reading is mandatory.</a:t>
            </a:r>
          </a:p>
          <a:p>
            <a:r>
              <a:rPr lang="en-US" altLang="en-US"/>
              <a:t>Homework regularly consists of spelling, math, &amp; reading.</a:t>
            </a:r>
          </a:p>
          <a:p>
            <a:pPr lvl="1"/>
            <a:r>
              <a:rPr lang="en-US" altLang="en-US"/>
              <a:t>Unfinished classwork may occasionally need to go home.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3C120C67-A16B-FFBB-F699-1A3432ADB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9862" y="9106168"/>
            <a:ext cx="11239846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1434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092" y="9144000"/>
            <a:ext cx="14116614" cy="3928532"/>
          </a:xfrm>
          <a:prstGeom prst="rect">
            <a:avLst/>
          </a:prstGeom>
          <a:solidFill>
            <a:srgbClr val="455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C87DD632-1AB3-8B68-9C7B-CD431F4DE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8512" y="9534144"/>
            <a:ext cx="13188378" cy="3250420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Attendance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74805B1D-B5B6-AAA0-5D27-49B21A6A8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6894" b="1"/>
          <a:stretch/>
        </p:blipFill>
        <p:spPr bwMode="auto">
          <a:xfrm>
            <a:off x="655094" y="643466"/>
            <a:ext cx="14116612" cy="82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6" name="Rectangle 1434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9310" y="643464"/>
            <a:ext cx="8671226" cy="1242906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5F487EB-9B09-BB22-ABC3-01C51CEED0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58638" y="1835450"/>
            <a:ext cx="6849478" cy="9704724"/>
          </a:xfrm>
        </p:spPr>
        <p:txBody>
          <a:bodyPr anchor="ctr">
            <a:normAutofit/>
          </a:bodyPr>
          <a:lstStyle/>
          <a:p>
            <a:pPr marL="463550" indent="-463550" defTabSz="717550">
              <a:spcBef>
                <a:spcPts val="3300"/>
              </a:spcBef>
            </a:pPr>
            <a:r>
              <a:rPr lang="en-US" altLang="en-US" dirty="0">
                <a:solidFill>
                  <a:srgbClr val="FFFFFF"/>
                </a:solidFill>
              </a:rPr>
              <a:t>Attendance is extremely important for your child’s academic success.</a:t>
            </a:r>
          </a:p>
          <a:p>
            <a:pPr marL="463550" indent="-463550" defTabSz="717550">
              <a:spcBef>
                <a:spcPts val="3300"/>
              </a:spcBef>
            </a:pPr>
            <a:r>
              <a:rPr lang="en-US" altLang="en-US" dirty="0">
                <a:solidFill>
                  <a:srgbClr val="FFFFFF"/>
                </a:solidFill>
              </a:rPr>
              <a:t>Students are responsible for asking for make-up work and unfinished classwork.</a:t>
            </a:r>
          </a:p>
          <a:p>
            <a:pPr marL="463550" indent="-463550" defTabSz="717550">
              <a:spcBef>
                <a:spcPts val="3300"/>
              </a:spcBef>
            </a:pPr>
            <a:r>
              <a:rPr lang="en-US" altLang="en-US" dirty="0">
                <a:solidFill>
                  <a:srgbClr val="FFFFFF"/>
                </a:solidFill>
              </a:rPr>
              <a:t>Multiple missing assignments will negatively affect progress.</a:t>
            </a:r>
          </a:p>
          <a:p>
            <a:pPr marL="463550" indent="-463550" defTabSz="717550">
              <a:spcBef>
                <a:spcPts val="3300"/>
              </a:spcBef>
            </a:pPr>
            <a:r>
              <a:rPr lang="en-US" altLang="en-US" dirty="0">
                <a:solidFill>
                  <a:srgbClr val="FFFFFF"/>
                </a:solidFill>
              </a:rPr>
              <a:t>Please try to avoid taking your child out of class early or arriving late.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6" name="Rectangle 1536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91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38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84000" cy="9144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388" name="Straight Connector 1537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389" name="Rectangle 15373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452" cy="13717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0" name="Rectangle 15375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37096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FDDF9F0D-9D0C-0003-B181-E9B7FFFDF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552" y="1280160"/>
            <a:ext cx="8417312" cy="60697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altLang="en-US" sz="88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5391" name="Straight Connector 15377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73358" y="7530628"/>
            <a:ext cx="78638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2" name="Graphic 15364" descr="Question mark">
            <a:extLst>
              <a:ext uri="{FF2B5EF4-FFF2-40B4-BE49-F238E27FC236}">
                <a16:creationId xmlns:a16="http://schemas.microsoft.com/office/drawing/2014/main" id="{E2C8596D-E3F4-E0AA-80CE-40DE853C0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0" y="1399506"/>
            <a:ext cx="10918940" cy="109189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FD01BFD-B30C-9D22-E42C-FE1A90E90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1" y="458820"/>
            <a:ext cx="16497308" cy="2635623"/>
          </a:xfrm>
        </p:spPr>
        <p:txBody>
          <a:bodyPr/>
          <a:lstStyle/>
          <a:p>
            <a:pPr algn="ctr"/>
            <a:r>
              <a:rPr lang="en-US" altLang="en-US" dirty="0"/>
              <a:t>Daily Schedule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2282DC22-DAD9-3EC8-E63D-77FA42E77142}"/>
              </a:ext>
            </a:extLst>
          </p:cNvPr>
          <p:cNvSpPr txBox="1">
            <a:spLocks/>
          </p:cNvSpPr>
          <p:nvPr/>
        </p:nvSpPr>
        <p:spPr bwMode="auto">
          <a:xfrm>
            <a:off x="1404934" y="2532963"/>
            <a:ext cx="8165805" cy="9151223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M,W, TH, F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7:50 School Begins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7:50-8:00 Daily Math</a:t>
            </a:r>
            <a:endParaRPr lang="en-US" altLang="en-US" sz="4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8:00-8:30	 DELD/iReady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8:30-9:50 Math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9:50-10:03  Recess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10:03-11:30  Language Arts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11:30-12:10 Lunch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12:10-12:30  Reading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12:30-1:00 CAAT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1:00-1:30  PE (M, W, TH)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1:30-2:20  Science/Social Studies</a:t>
            </a: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2:20-2:30  Clean up/Agendas</a:t>
            </a:r>
            <a:endParaRPr lang="en-US" altLang="en-US" sz="4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en-US" sz="4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2:30  Dismissal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B7205C06-7622-9107-1CF5-77F546EFEEC0}"/>
              </a:ext>
            </a:extLst>
          </p:cNvPr>
          <p:cNvSpPr txBox="1">
            <a:spLocks/>
          </p:cNvSpPr>
          <p:nvPr/>
        </p:nvSpPr>
        <p:spPr bwMode="auto">
          <a:xfrm>
            <a:off x="10371134" y="2177361"/>
            <a:ext cx="6380175" cy="591956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txBody>
          <a:bodyPr lIns="50800" tIns="50800" rIns="50800" bIns="50800" anchor="ctr">
            <a:spAutoFit/>
          </a:bodyPr>
          <a:lstStyle/>
          <a:p>
            <a:r>
              <a:rPr lang="en-US" altLang="en-US" sz="4200" b="1" dirty="0"/>
              <a:t>Tuesday</a:t>
            </a:r>
          </a:p>
          <a:p>
            <a:r>
              <a:rPr lang="en-US" altLang="en-US" sz="4200" dirty="0"/>
              <a:t>7:50 School Begins</a:t>
            </a:r>
          </a:p>
          <a:p>
            <a:r>
              <a:rPr lang="en-US" altLang="en-US" sz="4200" dirty="0"/>
              <a:t>7:50-8:00  Daily Math</a:t>
            </a:r>
          </a:p>
          <a:p>
            <a:r>
              <a:rPr lang="en-US" altLang="en-US" sz="4200" dirty="0"/>
              <a:t>8:00-8:30  DELD/</a:t>
            </a:r>
            <a:r>
              <a:rPr lang="en-US" altLang="en-US" sz="4200" dirty="0" err="1"/>
              <a:t>iReady</a:t>
            </a:r>
            <a:endParaRPr lang="en-US" altLang="en-US" sz="4200" dirty="0"/>
          </a:p>
          <a:p>
            <a:r>
              <a:rPr lang="en-US" altLang="en-US" sz="4200" dirty="0"/>
              <a:t>8:30-9:00  2</a:t>
            </a:r>
            <a:r>
              <a:rPr lang="en-US" altLang="en-US" sz="4200" baseline="30000" dirty="0"/>
              <a:t>nd</a:t>
            </a:r>
            <a:r>
              <a:rPr lang="en-US" altLang="en-US" sz="4200" dirty="0"/>
              <a:t> Step</a:t>
            </a:r>
          </a:p>
          <a:p>
            <a:r>
              <a:rPr lang="en-US" altLang="en-US" sz="4200" dirty="0"/>
              <a:t>9:00-10:00  Math</a:t>
            </a:r>
          </a:p>
          <a:p>
            <a:r>
              <a:rPr lang="en-US" altLang="en-US" sz="4200" dirty="0"/>
              <a:t>10:00-10:30  Lunch</a:t>
            </a:r>
          </a:p>
          <a:p>
            <a:r>
              <a:rPr lang="en-US" altLang="en-US" sz="4200" dirty="0"/>
              <a:t>10:30-11:20  ELA</a:t>
            </a:r>
          </a:p>
          <a:p>
            <a:r>
              <a:rPr lang="en-US" altLang="en-US" sz="4200" dirty="0"/>
              <a:t>11:20 Dismissal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FF884E-8AF3-E276-39F5-EE46D3D92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8256" y="1170432"/>
            <a:ext cx="6267162" cy="2999232"/>
          </a:xfrm>
        </p:spPr>
        <p:txBody>
          <a:bodyPr>
            <a:normAutofit/>
          </a:bodyPr>
          <a:lstStyle/>
          <a:p>
            <a:r>
              <a:rPr lang="en-US" altLang="en-US" sz="8000"/>
              <a:t>Communication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C85675A-5B4F-BDC6-668D-10D4139477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2329" y="4572000"/>
            <a:ext cx="8157883" cy="7863840"/>
          </a:xfrm>
        </p:spPr>
        <p:txBody>
          <a:bodyPr>
            <a:normAutofit/>
          </a:bodyPr>
          <a:lstStyle/>
          <a:p>
            <a:pPr marL="474663" indent="-474663" defTabSz="733425">
              <a:spcBef>
                <a:spcPts val="3400"/>
              </a:spcBef>
            </a:pPr>
            <a:r>
              <a:rPr lang="en-US" altLang="en-US" sz="3200" dirty="0"/>
              <a:t>You can contact me through: </a:t>
            </a:r>
          </a:p>
          <a:p>
            <a:pPr marL="949325" lvl="1" indent="-474663" defTabSz="733425">
              <a:spcBef>
                <a:spcPts val="3400"/>
              </a:spcBef>
            </a:pPr>
            <a:r>
              <a:rPr lang="en-US" altLang="en-US" sz="3200" dirty="0"/>
              <a:t>Email:  </a:t>
            </a:r>
            <a:r>
              <a:rPr lang="en-US" altLang="en-US" sz="3200" u="sng" dirty="0">
                <a:hlinkClick r:id="rId2"/>
              </a:rPr>
              <a:t>natasha_gossett@chino.k12.ca.us</a:t>
            </a:r>
            <a:endParaRPr lang="en-US" altLang="en-US" sz="3200" dirty="0"/>
          </a:p>
          <a:p>
            <a:pPr marL="949325" lvl="1" indent="-474663" defTabSz="733425">
              <a:spcBef>
                <a:spcPts val="3400"/>
              </a:spcBef>
            </a:pPr>
            <a:r>
              <a:rPr lang="en-US" altLang="en-US" sz="3200" dirty="0"/>
              <a:t>Parent Square:  </a:t>
            </a:r>
            <a:r>
              <a:rPr lang="en-US" altLang="en-US" sz="3200" u="sng" dirty="0">
                <a:hlinkClick r:id="rId3"/>
              </a:rPr>
              <a:t>https://www.chino.k12.ca.us/domain/4800</a:t>
            </a:r>
            <a:endParaRPr lang="en-US" altLang="en-US" sz="3200" u="sng" dirty="0"/>
          </a:p>
          <a:p>
            <a:pPr marL="949325" lvl="1" indent="-474663" defTabSz="733425">
              <a:spcBef>
                <a:spcPts val="3400"/>
              </a:spcBef>
            </a:pPr>
            <a:r>
              <a:rPr lang="en-US" altLang="en-US" sz="3200" dirty="0"/>
              <a:t>I will try to return all calls/emails within 24 hours on school days.</a:t>
            </a: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40852C1A-EA35-25C6-D95C-A8926ABD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3975" y="1280160"/>
            <a:ext cx="13280571" cy="111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533991F9-C443-0C95-54CD-4F44A109E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0" y="735013"/>
            <a:ext cx="19621500" cy="3429000"/>
          </a:xfrm>
        </p:spPr>
        <p:txBody>
          <a:bodyPr/>
          <a:lstStyle/>
          <a:p>
            <a:pPr algn="ctr"/>
            <a:r>
              <a:rPr lang="en-US" altLang="en-US"/>
              <a:t>The Cortez Four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1F1024E-22A9-EB89-6F1C-5C3431C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43288"/>
            <a:ext cx="19318287" cy="857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092" y="9144000"/>
            <a:ext cx="14116614" cy="3928532"/>
          </a:xfrm>
          <a:prstGeom prst="rect">
            <a:avLst/>
          </a:prstGeom>
          <a:solidFill>
            <a:srgbClr val="197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9C1D3AC6-67AB-5416-F1F5-BB2EF548A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8512" y="9534144"/>
            <a:ext cx="13188378" cy="3250420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PBIS:  Rewards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490BD12-964B-7693-5C01-6258D835A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r="7683" b="-1"/>
          <a:stretch/>
        </p:blipFill>
        <p:spPr bwMode="auto">
          <a:xfrm>
            <a:off x="655094" y="643466"/>
            <a:ext cx="14116612" cy="82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9310" y="643464"/>
            <a:ext cx="8671226" cy="1242906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DB49456-B668-830C-CAA3-FF63B4BA2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80184" y="1403542"/>
            <a:ext cx="6849478" cy="9704724"/>
          </a:xfrm>
        </p:spPr>
        <p:txBody>
          <a:bodyPr anchor="ctr">
            <a:normAutofit/>
          </a:bodyPr>
          <a:lstStyle/>
          <a:p>
            <a:pPr marL="533400" indent="-533400">
              <a:spcBef>
                <a:spcPts val="3900"/>
              </a:spcBef>
            </a:pPr>
            <a:r>
              <a:rPr lang="en-US" altLang="en-US" dirty="0">
                <a:solidFill>
                  <a:srgbClr val="FFFFFF"/>
                </a:solidFill>
              </a:rPr>
              <a:t>Cougar Cash</a:t>
            </a:r>
          </a:p>
          <a:p>
            <a:pPr marL="533400" indent="-533400">
              <a:spcBef>
                <a:spcPts val="3900"/>
              </a:spcBef>
            </a:pPr>
            <a:r>
              <a:rPr lang="en-US" altLang="en-US" dirty="0">
                <a:solidFill>
                  <a:srgbClr val="FFFFFF"/>
                </a:solidFill>
              </a:rPr>
              <a:t>Terrific Tickets</a:t>
            </a:r>
          </a:p>
          <a:p>
            <a:pPr marL="533400" indent="-533400">
              <a:spcBef>
                <a:spcPts val="3900"/>
              </a:spcBef>
            </a:pPr>
            <a:r>
              <a:rPr lang="en-US" altLang="en-US" dirty="0">
                <a:solidFill>
                  <a:srgbClr val="FFFFFF"/>
                </a:solidFill>
              </a:rPr>
              <a:t>Rewards are given for exhibiting the Cortez Four.  The students and I also develop expectations for the class. These behaviors are also rewarded.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B4CCD2-0027-3F83-EB84-99A89FC8E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8256" y="1170432"/>
            <a:ext cx="11734122" cy="2999232"/>
          </a:xfrm>
        </p:spPr>
        <p:txBody>
          <a:bodyPr>
            <a:normAutofit/>
          </a:bodyPr>
          <a:lstStyle/>
          <a:p>
            <a:r>
              <a:rPr lang="en-US" altLang="en-US"/>
              <a:t>Discipline</a:t>
            </a: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7FAAC6DA-4D55-8752-1AF9-FB0E738D5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888" y="4572000"/>
            <a:ext cx="9252857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7" name="Rectangle 819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9312" y="-4"/>
            <a:ext cx="9314688" cy="1371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9378096-3E70-B298-8A28-71A4BF72B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42980" y="1170432"/>
            <a:ext cx="7054086" cy="11173968"/>
          </a:xfrm>
        </p:spPr>
        <p:txBody>
          <a:bodyPr anchor="ctr">
            <a:normAutofit/>
          </a:bodyPr>
          <a:lstStyle/>
          <a:p>
            <a:pPr marL="533400" indent="-533400">
              <a:spcBef>
                <a:spcPts val="39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Negative behaviors will be documented on a behavior log.</a:t>
            </a:r>
          </a:p>
          <a:p>
            <a:pPr marL="533400" indent="-533400">
              <a:spcBef>
                <a:spcPts val="39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Consistently showing negative behaviors will lead to:</a:t>
            </a:r>
          </a:p>
          <a:p>
            <a:pPr marL="1066800" lvl="1" indent="-533400">
              <a:spcBef>
                <a:spcPts val="39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Parent/Teacher Communication</a:t>
            </a:r>
          </a:p>
          <a:p>
            <a:pPr marL="1066800" lvl="1" indent="-533400">
              <a:spcBef>
                <a:spcPts val="39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Code of Conduct-Please sign and return.</a:t>
            </a:r>
          </a:p>
          <a:p>
            <a:pPr marL="1066800" lvl="1" indent="-533400">
              <a:spcBef>
                <a:spcPts val="39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Parent/Teacher/Admin Communication</a:t>
            </a:r>
          </a:p>
          <a:p>
            <a:pPr marL="1066800" lvl="1" indent="-533400">
              <a:spcBef>
                <a:spcPts val="39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Office Discipline Referral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9225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37096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4DEC2BBB-12DE-1114-F8CE-43D1B4738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8258" y="1170432"/>
            <a:ext cx="7558170" cy="2999232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Curriculum</a:t>
            </a:r>
          </a:p>
        </p:txBody>
      </p:sp>
      <p:cxnSp>
        <p:nvCxnSpPr>
          <p:cNvPr id="9228" name="Straight Connector 9227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24000" y="1652648"/>
            <a:ext cx="0" cy="18288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Rectangle 2">
            <a:extLst>
              <a:ext uri="{FF2B5EF4-FFF2-40B4-BE49-F238E27FC236}">
                <a16:creationId xmlns:a16="http://schemas.microsoft.com/office/drawing/2014/main" id="{F90BA260-D48B-7093-DBFE-CD88B0F365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8258" y="4572000"/>
            <a:ext cx="7583422" cy="7863840"/>
          </a:xfrm>
        </p:spPr>
        <p:txBody>
          <a:bodyPr>
            <a:normAutofit/>
          </a:bodyPr>
          <a:lstStyle/>
          <a:p>
            <a:pPr marL="0" indent="0" defTabSz="536575">
              <a:spcBef>
                <a:spcPts val="2700"/>
              </a:spcBef>
              <a:buNone/>
            </a:pPr>
            <a:r>
              <a:rPr lang="en-US" altLang="en-US" dirty="0">
                <a:solidFill>
                  <a:srgbClr val="FFFFFF"/>
                </a:solidFill>
              </a:rPr>
              <a:t>McGraw-Hill (Wonders):  Language Arts</a:t>
            </a:r>
          </a:p>
          <a:p>
            <a:pPr marL="0" indent="0" defTabSz="536575">
              <a:spcBef>
                <a:spcPts val="2700"/>
              </a:spcBef>
              <a:buNone/>
            </a:pPr>
            <a:r>
              <a:rPr lang="en-US" altLang="en-US" dirty="0" err="1">
                <a:solidFill>
                  <a:srgbClr val="FFFFFF"/>
                </a:solidFill>
              </a:rPr>
              <a:t>Savvas</a:t>
            </a:r>
            <a:r>
              <a:rPr lang="en-US" altLang="en-US" dirty="0">
                <a:solidFill>
                  <a:srgbClr val="FFFFFF"/>
                </a:solidFill>
              </a:rPr>
              <a:t>:  Math</a:t>
            </a:r>
          </a:p>
          <a:p>
            <a:pPr marL="0" indent="0" defTabSz="536575">
              <a:spcBef>
                <a:spcPts val="2700"/>
              </a:spcBef>
              <a:buNone/>
            </a:pPr>
            <a:r>
              <a:rPr lang="en-US" altLang="en-US" dirty="0">
                <a:solidFill>
                  <a:srgbClr val="FFFFFF"/>
                </a:solidFill>
              </a:rPr>
              <a:t>Harcourt:  Social Studies (California History)</a:t>
            </a:r>
          </a:p>
          <a:p>
            <a:pPr marL="0" indent="0" defTabSz="536575">
              <a:spcBef>
                <a:spcPts val="2700"/>
              </a:spcBef>
              <a:buNone/>
            </a:pPr>
            <a:r>
              <a:rPr lang="en-US" altLang="en-US" dirty="0">
                <a:solidFill>
                  <a:srgbClr val="FFFFFF"/>
                </a:solidFill>
              </a:rPr>
              <a:t>Science:  Twig</a:t>
            </a:r>
          </a:p>
          <a:p>
            <a:pPr marL="0" indent="0" defTabSz="536575">
              <a:spcBef>
                <a:spcPts val="2700"/>
              </a:spcBef>
              <a:buNone/>
            </a:pPr>
            <a:r>
              <a:rPr lang="en-US" altLang="en-US" dirty="0">
                <a:solidFill>
                  <a:srgbClr val="FFFFFF"/>
                </a:solidFill>
              </a:rPr>
              <a:t>All curriculum is available through Class Link except Social Studies.</a:t>
            </a:r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46EAEF38-8A47-669F-5029-FE5B2A2548CC}"/>
              </a:ext>
            </a:extLst>
          </p:cNvPr>
          <p:cNvGrpSpPr>
            <a:grpSpLocks/>
          </p:cNvGrpSpPr>
          <p:nvPr/>
        </p:nvGrpSpPr>
        <p:grpSpPr bwMode="auto">
          <a:xfrm>
            <a:off x="12205059" y="1280160"/>
            <a:ext cx="10885723" cy="11155680"/>
            <a:chOff x="0" y="0"/>
            <a:chExt cx="9090158" cy="9315096"/>
          </a:xfrm>
        </p:grpSpPr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7BE7EB9E-649E-1534-80F7-E02BB8EEC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" y="50800"/>
              <a:ext cx="8988558" cy="9213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D6B9AE6E-A252-DD74-FF27-D908ED340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90158" cy="9315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DF095A9B-0077-A0D5-59C2-833408107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8256" y="1170432"/>
            <a:ext cx="11734122" cy="2999232"/>
          </a:xfrm>
        </p:spPr>
        <p:txBody>
          <a:bodyPr>
            <a:normAutofit/>
          </a:bodyPr>
          <a:lstStyle/>
          <a:p>
            <a:r>
              <a:rPr lang="en-US" altLang="en-US" dirty="0"/>
              <a:t>Technology</a:t>
            </a:r>
            <a:endParaRPr lang="en-US" altLang="en-US"/>
          </a:p>
        </p:txBody>
      </p:sp>
      <p:sp>
        <p:nvSpPr>
          <p:cNvPr id="10250" name="Rectangle 1024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9312" y="-4"/>
            <a:ext cx="9314688" cy="1371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57E7E73-6026-1018-C9A0-ACF10685B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42980" y="1170432"/>
            <a:ext cx="7054086" cy="11173968"/>
          </a:xfrm>
        </p:spPr>
        <p:txBody>
          <a:bodyPr anchor="ctr">
            <a:normAutofit/>
          </a:bodyPr>
          <a:lstStyle/>
          <a:p>
            <a:pPr marL="501650" indent="-501650" defTabSz="627063">
              <a:spcBef>
                <a:spcPts val="3100"/>
              </a:spcBef>
            </a:pPr>
            <a:r>
              <a:rPr lang="en-US" altLang="en-US" sz="4000" b="1" dirty="0">
                <a:solidFill>
                  <a:srgbClr val="FFFFFF"/>
                </a:solidFill>
              </a:rPr>
              <a:t>Google Classroom</a:t>
            </a:r>
          </a:p>
          <a:p>
            <a:pPr marL="1003300" lvl="1" indent="-501650" defTabSz="627063">
              <a:spcBef>
                <a:spcPts val="31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Please accept invitation.</a:t>
            </a:r>
          </a:p>
          <a:p>
            <a:pPr marL="1003300" lvl="1" indent="-501650" defTabSz="627063">
              <a:spcBef>
                <a:spcPts val="31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Parents can’t join the class,  but they can view student’s activity with a daily report.</a:t>
            </a:r>
          </a:p>
          <a:p>
            <a:pPr marL="501650" indent="-501650" defTabSz="627063">
              <a:spcBef>
                <a:spcPts val="3100"/>
              </a:spcBef>
            </a:pPr>
            <a:r>
              <a:rPr lang="en-US" altLang="en-US" sz="4000" b="1" dirty="0" err="1">
                <a:solidFill>
                  <a:srgbClr val="FFFFFF"/>
                </a:solidFill>
              </a:rPr>
              <a:t>iReady</a:t>
            </a:r>
            <a:endParaRPr lang="en-US" altLang="en-US" sz="4000" b="1" dirty="0">
              <a:solidFill>
                <a:srgbClr val="FFFFFF"/>
              </a:solidFill>
            </a:endParaRPr>
          </a:p>
          <a:p>
            <a:pPr marL="1003300" lvl="1" indent="-501650" defTabSz="627063">
              <a:spcBef>
                <a:spcPts val="3100"/>
              </a:spcBef>
            </a:pPr>
            <a:r>
              <a:rPr lang="en-US" altLang="en-US" sz="4000" dirty="0">
                <a:solidFill>
                  <a:srgbClr val="FFFFFF"/>
                </a:solidFill>
              </a:rPr>
              <a:t>Excellent resource for both math and language arts reinforcement.</a:t>
            </a:r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989A22C7-4BB6-FAD7-4566-B00053FFD3EE}"/>
              </a:ext>
            </a:extLst>
          </p:cNvPr>
          <p:cNvGrpSpPr>
            <a:grpSpLocks/>
          </p:cNvGrpSpPr>
          <p:nvPr/>
        </p:nvGrpSpPr>
        <p:grpSpPr bwMode="auto">
          <a:xfrm>
            <a:off x="2048256" y="4692844"/>
            <a:ext cx="11734122" cy="7530712"/>
            <a:chOff x="0" y="0"/>
            <a:chExt cx="7782539" cy="4994441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4185F371-FBB3-4CD1-1E2D-F452F653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" y="50800"/>
              <a:ext cx="7680939" cy="4892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0B44AEE1-CA05-307F-0890-F15484623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82539" cy="4994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6" name="Rectangle 11271">
            <a:extLst>
              <a:ext uri="{FF2B5EF4-FFF2-40B4-BE49-F238E27FC236}">
                <a16:creationId xmlns:a16="http://schemas.microsoft.com/office/drawing/2014/main" id="{156E7627-9054-4C34-A9FF-A07F95284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BAA85232-1164-38A2-5FEE-34C4B3F86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3456" y="1170432"/>
            <a:ext cx="11481478" cy="2999232"/>
          </a:xfrm>
        </p:spPr>
        <p:txBody>
          <a:bodyPr>
            <a:normAutofit/>
          </a:bodyPr>
          <a:lstStyle/>
          <a:p>
            <a:r>
              <a:rPr lang="en-US" altLang="en-US"/>
              <a:t>Accelerated Reader</a:t>
            </a:r>
          </a:p>
        </p:txBody>
      </p:sp>
      <p:pic>
        <p:nvPicPr>
          <p:cNvPr id="3" name="Picture 2" descr="A qr code with many black squares&#10;&#10;Description automatically generated">
            <a:extLst>
              <a:ext uri="{FF2B5EF4-FFF2-40B4-BE49-F238E27FC236}">
                <a16:creationId xmlns:a16="http://schemas.microsoft.com/office/drawing/2014/main" id="{83A37175-58BF-C091-216D-E349EB131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0" y="969264"/>
            <a:ext cx="7023896" cy="7023896"/>
          </a:xfrm>
          <a:prstGeom prst="rect">
            <a:avLst/>
          </a:prstGeom>
        </p:spPr>
      </p:pic>
      <p:sp>
        <p:nvSpPr>
          <p:cNvPr id="11287" name="Rectangle 11273">
            <a:extLst>
              <a:ext uri="{FF2B5EF4-FFF2-40B4-BE49-F238E27FC236}">
                <a16:creationId xmlns:a16="http://schemas.microsoft.com/office/drawing/2014/main" id="{BAFFBAEC-4B09-4263-AA73-ECE450FC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1532" y="969264"/>
            <a:ext cx="1609344" cy="702389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88" name="Straight Connector 11275">
            <a:extLst>
              <a:ext uri="{FF2B5EF4-FFF2-40B4-BE49-F238E27FC236}">
                <a16:creationId xmlns:a16="http://schemas.microsoft.com/office/drawing/2014/main" id="{C570AA90-7628-435C-9F08-19F2E026D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79200" y="1652648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9" name="Rectangle 11277">
            <a:extLst>
              <a:ext uri="{FF2B5EF4-FFF2-40B4-BE49-F238E27FC236}">
                <a16:creationId xmlns:a16="http://schemas.microsoft.com/office/drawing/2014/main" id="{E045B6E3-569F-487B-8966-D3A87C7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4300" y="8301192"/>
            <a:ext cx="954364" cy="44636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34005280-A03D-E524-E2A3-5E55D1A2B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7848" y="8434660"/>
            <a:ext cx="6583028" cy="41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A6955ADF-94BA-1017-3D64-63A4D309F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03456" y="4572000"/>
            <a:ext cx="11481478" cy="8046720"/>
          </a:xfrm>
        </p:spPr>
        <p:txBody>
          <a:bodyPr>
            <a:normAutofit/>
          </a:bodyPr>
          <a:lstStyle/>
          <a:p>
            <a:pPr defTabSz="750888">
              <a:spcBef>
                <a:spcPts val="3800"/>
              </a:spcBef>
              <a:buFont typeface="Wingdings" panose="05000000000000000000" pitchFamily="2" charset="2"/>
              <a:buChar char="v"/>
            </a:pPr>
            <a:r>
              <a:rPr lang="en-US" altLang="en-US" sz="4100"/>
              <a:t>  Students must read daily for at least 20 minutes.</a:t>
            </a:r>
          </a:p>
          <a:p>
            <a:pPr defTabSz="750888">
              <a:spcBef>
                <a:spcPts val="3800"/>
              </a:spcBef>
              <a:buFont typeface="Wingdings" panose="05000000000000000000" pitchFamily="2" charset="2"/>
              <a:buChar char="v"/>
            </a:pPr>
            <a:r>
              <a:rPr lang="en-US" altLang="en-US" sz="4100"/>
              <a:t>  I recommend they read one book at a time.</a:t>
            </a:r>
          </a:p>
          <a:p>
            <a:pPr defTabSz="750888">
              <a:spcBef>
                <a:spcPts val="3800"/>
              </a:spcBef>
              <a:buFont typeface="Wingdings" panose="05000000000000000000" pitchFamily="2" charset="2"/>
              <a:buChar char="v"/>
            </a:pPr>
            <a:r>
              <a:rPr lang="en-US" altLang="en-US" sz="4100"/>
              <a:t>  They need to read a book in their ZPD.  (EX: 4.0-5.0)</a:t>
            </a:r>
          </a:p>
          <a:p>
            <a:pPr defTabSz="750888">
              <a:spcBef>
                <a:spcPts val="3800"/>
              </a:spcBef>
              <a:buFont typeface="Wingdings" panose="05000000000000000000" pitchFamily="2" charset="2"/>
              <a:buChar char="v"/>
            </a:pPr>
            <a:r>
              <a:rPr lang="en-US" altLang="en-US" sz="4100"/>
              <a:t>Students generally take at least one quiz per week.</a:t>
            </a:r>
          </a:p>
          <a:p>
            <a:pPr defTabSz="750888">
              <a:spcBef>
                <a:spcPts val="3800"/>
              </a:spcBef>
              <a:buFont typeface="Wingdings" panose="05000000000000000000" pitchFamily="2" charset="2"/>
              <a:buChar char="v"/>
            </a:pPr>
            <a:r>
              <a:rPr lang="en-US" altLang="en-US" sz="4100"/>
              <a:t>Goals are yearlong.</a:t>
            </a:r>
          </a:p>
          <a:p>
            <a:pPr defTabSz="750888">
              <a:spcBef>
                <a:spcPts val="3800"/>
              </a:spcBef>
              <a:buFont typeface="Wingdings" panose="05000000000000000000" pitchFamily="2" charset="2"/>
              <a:buChar char="v"/>
            </a:pPr>
            <a:r>
              <a:rPr lang="en-US" altLang="en-US" sz="4100"/>
              <a:t>You may check your child’s progress through AR Home Connect.</a:t>
            </a:r>
          </a:p>
          <a:p>
            <a:pPr defTabSz="750888">
              <a:spcBef>
                <a:spcPts val="3800"/>
              </a:spcBef>
              <a:buFont typeface="Wingdings" panose="05000000000000000000" pitchFamily="2" charset="2"/>
              <a:buChar char="v"/>
            </a:pPr>
            <a:endParaRPr lang="en-US" altLang="en-US" sz="410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FFFFFF"/>
      </a:accent3>
      <a:accent4>
        <a:srgbClr val="000000"/>
      </a:accent4>
      <a:accent5>
        <a:srgbClr val="BCC5D2"/>
      </a:accent5>
      <a:accent6>
        <a:srgbClr val="72885E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</TotalTime>
  <Words>514</Words>
  <Application>Microsoft Office PowerPoint</Application>
  <PresentationFormat>Custom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Helvetica Neue</vt:lpstr>
      <vt:lpstr>Tw Cen MT</vt:lpstr>
      <vt:lpstr>Tw Cen MT Condensed</vt:lpstr>
      <vt:lpstr>Wingdings</vt:lpstr>
      <vt:lpstr>Wingdings 3</vt:lpstr>
      <vt:lpstr>Integral</vt:lpstr>
      <vt:lpstr>Back to School 2023-2024</vt:lpstr>
      <vt:lpstr>Daily Schedule</vt:lpstr>
      <vt:lpstr>Communication</vt:lpstr>
      <vt:lpstr>The Cortez Four</vt:lpstr>
      <vt:lpstr>PBIS:  Rewards</vt:lpstr>
      <vt:lpstr>Discipline</vt:lpstr>
      <vt:lpstr>Curriculum</vt:lpstr>
      <vt:lpstr>Technology</vt:lpstr>
      <vt:lpstr>Accelerated Reader</vt:lpstr>
      <vt:lpstr>Grading Procedure</vt:lpstr>
      <vt:lpstr>PowerPoint Presentation</vt:lpstr>
      <vt:lpstr>Attendance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2021-2022</dc:title>
  <cp:lastModifiedBy>Gossett, Natasha</cp:lastModifiedBy>
  <cp:revision>16</cp:revision>
  <dcterms:modified xsi:type="dcterms:W3CDTF">2023-08-22T19:27:46Z</dcterms:modified>
</cp:coreProperties>
</file>